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6" r:id="rId2"/>
    <p:sldId id="257" r:id="rId3"/>
    <p:sldId id="256" r:id="rId4"/>
    <p:sldId id="296" r:id="rId5"/>
    <p:sldId id="258" r:id="rId6"/>
    <p:sldId id="320" r:id="rId7"/>
    <p:sldId id="259" r:id="rId8"/>
    <p:sldId id="260" r:id="rId9"/>
    <p:sldId id="297" r:id="rId10"/>
    <p:sldId id="263" r:id="rId11"/>
    <p:sldId id="324" r:id="rId12"/>
    <p:sldId id="346" r:id="rId13"/>
    <p:sldId id="317" r:id="rId14"/>
    <p:sldId id="264" r:id="rId15"/>
    <p:sldId id="265" r:id="rId16"/>
    <p:sldId id="323" r:id="rId17"/>
    <p:sldId id="266" r:id="rId18"/>
    <p:sldId id="347" r:id="rId19"/>
    <p:sldId id="267" r:id="rId20"/>
    <p:sldId id="268" r:id="rId21"/>
    <p:sldId id="318" r:id="rId22"/>
    <p:sldId id="326" r:id="rId23"/>
    <p:sldId id="269" r:id="rId24"/>
    <p:sldId id="271" r:id="rId25"/>
    <p:sldId id="272" r:id="rId26"/>
    <p:sldId id="270" r:id="rId27"/>
    <p:sldId id="327" r:id="rId28"/>
    <p:sldId id="274" r:id="rId29"/>
    <p:sldId id="344" r:id="rId30"/>
    <p:sldId id="339" r:id="rId31"/>
    <p:sldId id="338" r:id="rId32"/>
    <p:sldId id="329" r:id="rId33"/>
    <p:sldId id="342" r:id="rId34"/>
    <p:sldId id="340" r:id="rId35"/>
    <p:sldId id="343" r:id="rId36"/>
    <p:sldId id="328" r:id="rId37"/>
    <p:sldId id="276" r:id="rId38"/>
    <p:sldId id="337" r:id="rId39"/>
    <p:sldId id="331" r:id="rId40"/>
    <p:sldId id="332" r:id="rId41"/>
    <p:sldId id="277" r:id="rId42"/>
    <p:sldId id="278" r:id="rId43"/>
    <p:sldId id="279" r:id="rId44"/>
    <p:sldId id="280" r:id="rId45"/>
    <p:sldId id="284" r:id="rId46"/>
    <p:sldId id="285" r:id="rId47"/>
    <p:sldId id="350" r:id="rId48"/>
    <p:sldId id="286" r:id="rId49"/>
    <p:sldId id="287" r:id="rId50"/>
    <p:sldId id="288" r:id="rId51"/>
    <p:sldId id="293" r:id="rId52"/>
    <p:sldId id="333" r:id="rId53"/>
    <p:sldId id="319" r:id="rId54"/>
    <p:sldId id="352" r:id="rId55"/>
    <p:sldId id="345" r:id="rId56"/>
    <p:sldId id="312" r:id="rId57"/>
    <p:sldId id="315" r:id="rId58"/>
    <p:sldId id="353" r:id="rId59"/>
    <p:sldId id="310" r:id="rId60"/>
    <p:sldId id="313" r:id="rId61"/>
    <p:sldId id="289" r:id="rId62"/>
    <p:sldId id="356" r:id="rId63"/>
    <p:sldId id="334" r:id="rId64"/>
    <p:sldId id="290" r:id="rId65"/>
    <p:sldId id="311" r:id="rId66"/>
    <p:sldId id="358" r:id="rId67"/>
    <p:sldId id="359" r:id="rId68"/>
    <p:sldId id="295" r:id="rId69"/>
    <p:sldId id="335" r:id="rId70"/>
    <p:sldId id="291" r:id="rId71"/>
    <p:sldId id="307" r:id="rId72"/>
    <p:sldId id="361" r:id="rId73"/>
    <p:sldId id="362" r:id="rId74"/>
    <p:sldId id="360" r:id="rId75"/>
    <p:sldId id="336" r:id="rId76"/>
    <p:sldId id="308" r:id="rId77"/>
    <p:sldId id="309" r:id="rId78"/>
    <p:sldId id="321" r:id="rId79"/>
    <p:sldId id="322" r:id="rId80"/>
    <p:sldId id="325" r:id="rId81"/>
    <p:sldId id="349" r:id="rId82"/>
    <p:sldId id="281" r:id="rId83"/>
    <p:sldId id="282" r:id="rId84"/>
    <p:sldId id="283" r:id="rId85"/>
    <p:sldId id="351" r:id="rId86"/>
    <p:sldId id="354" r:id="rId8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4A2E"/>
    <a:srgbClr val="2728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6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apache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B9-4F5A-9E84-B2331B7BC116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guava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12.5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B9-4F5A-9E84-B2331B7BC116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valueOf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FB9-4F5A-9E84-B2331B7BC116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valueOf2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Лист1!$E$2</c:f>
              <c:numCache>
                <c:formatCode>General</c:formatCode>
                <c:ptCount val="1"/>
                <c:pt idx="0">
                  <c:v>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FB9-4F5A-9E84-B2331B7BC1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100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apache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Лист1!$B$3</c:f>
              <c:numCache>
                <c:formatCode>General</c:formatCode>
                <c:ptCount val="1"/>
                <c:pt idx="0">
                  <c:v>7.8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E4-4CF0-95D5-32DFB3C3185E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guava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Лист1!$C$3</c:f>
              <c:numCache>
                <c:formatCode>General</c:formatCode>
                <c:ptCount val="1"/>
                <c:pt idx="0">
                  <c:v>13.2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7E4-4CF0-95D5-32DFB3C3185E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valueOf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Лист1!$D$3</c:f>
              <c:numCache>
                <c:formatCode>General</c:formatCode>
                <c:ptCount val="1"/>
                <c:pt idx="0">
                  <c:v>7.1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7E4-4CF0-95D5-32DFB3C3185E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valueOf2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Лист1!$E$3</c:f>
              <c:numCache>
                <c:formatCode>General</c:formatCode>
                <c:ptCount val="1"/>
                <c:pt idx="0">
                  <c:v>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7E4-4CF0-95D5-32DFB3C318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for loop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13.7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30-47BD-84BB-9D09AA832E62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mapCache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F30-47BD-84BB-9D09AA832E62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stream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F30-47BD-84BB-9D09AA832E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100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for loop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Лист1!$B$3</c:f>
              <c:numCache>
                <c:formatCode>General</c:formatCode>
                <c:ptCount val="1"/>
                <c:pt idx="0">
                  <c:v>219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6D-4003-B2CE-BB05F86A4EBC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mapCache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Лист1!$C$3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6D-4003-B2CE-BB05F86A4EBC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stream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Лист1!$D$3</c:f>
              <c:numCache>
                <c:formatCode>General</c:formatCode>
                <c:ptCount val="1"/>
                <c:pt idx="0">
                  <c:v>678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86D-4003-B2CE-BB05F86A4E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3434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4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7267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337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8203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7680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3153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381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6608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872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615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2308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8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41" y="333260"/>
            <a:ext cx="4780619" cy="60265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5897601" y="582067"/>
            <a:ext cx="54356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DISCLAIMER</a:t>
            </a:r>
          </a:p>
          <a:p>
            <a:pPr algn="ctr"/>
            <a:endParaRPr lang="ru-RU" sz="2800" dirty="0"/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В примерах кода не приведены импорты, объявление пакета и шаблонный код </a:t>
            </a:r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(геттеры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сеттеры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и пр.)</a:t>
            </a:r>
          </a:p>
          <a:p>
            <a:pPr algn="ctr"/>
            <a:endParaRPr lang="ru-RU" sz="2800" dirty="0"/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Презентация находится в режиме оживленной работы.</a:t>
            </a:r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Может присутствовать хаос и творческий беспорядок.</a:t>
            </a:r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Часть слайдов может отсутствовать</a:t>
            </a:r>
          </a:p>
        </p:txBody>
      </p:sp>
    </p:spTree>
    <p:extLst>
      <p:ext uri="{BB962C8B-B14F-4D97-AF65-F5344CB8AC3E}">
        <p14:creationId xmlns:p14="http://schemas.microsoft.com/office/powerpoint/2010/main" val="2663455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686666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JPoint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2021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9000"/>
            <a:ext cx="7751199" cy="435133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2622" y="1883367"/>
            <a:ext cx="3614003" cy="4202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8E513B-9371-40C5-97D7-9A3B64B8938C}"/>
              </a:ext>
            </a:extLst>
          </p:cNvPr>
          <p:cNvSpPr txBox="1"/>
          <p:nvPr/>
        </p:nvSpPr>
        <p:spPr>
          <a:xfrm>
            <a:off x="6278252" y="933254"/>
            <a:ext cx="1829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Добавить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Qr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550445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-122571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5925592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2365806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1780BB-A151-428A-BA54-9748476D0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DAAD44-4FA9-4BD5-97C3-BD7833735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Добавить код, иллюстрирующий, что отдавать перечисления - хорошо</a:t>
            </a:r>
          </a:p>
        </p:txBody>
      </p:sp>
    </p:spTree>
    <p:extLst>
      <p:ext uri="{BB962C8B-B14F-4D97-AF65-F5344CB8AC3E}">
        <p14:creationId xmlns:p14="http://schemas.microsoft.com/office/powerpoint/2010/main" val="1524446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Отдача перечислений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http-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коды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mime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99" y="3045647"/>
            <a:ext cx="10491183" cy="153466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524" y="945739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48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5925592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0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3076772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3087" y="0"/>
            <a:ext cx="4498571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Google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ReCaptcha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26" name="Picture 2" descr="16 Times People Struggled With These Captchas So Much, They Shared It  Online | Bored Pan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744" y="1013517"/>
            <a:ext cx="6681260" cy="578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196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Google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ReCaptcha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API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825" y="1509741"/>
            <a:ext cx="10746060" cy="485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58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35A0C5-6D5C-4795-8F4B-F55C9C1F8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23" y="1515110"/>
            <a:ext cx="9732645" cy="4977765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2E0630E-979B-42D3-BEB7-FD47EF90C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Исходная реализация</a:t>
            </a:r>
          </a:p>
        </p:txBody>
      </p:sp>
    </p:spTree>
    <p:extLst>
      <p:ext uri="{BB962C8B-B14F-4D97-AF65-F5344CB8AC3E}">
        <p14:creationId xmlns:p14="http://schemas.microsoft.com/office/powerpoint/2010/main" val="207904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952BC2-043F-4B6D-8690-6BD23C3CC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незадокументированного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значения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86AF2C-A503-4F18-AFF2-4AC71EDF3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5256"/>
            <a:ext cx="12192000" cy="28744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D89261-B425-40E1-A4B5-F1991170C5C6}"/>
              </a:ext>
            </a:extLst>
          </p:cNvPr>
          <p:cNvSpPr txBox="1"/>
          <p:nvPr/>
        </p:nvSpPr>
        <p:spPr>
          <a:xfrm>
            <a:off x="2721935" y="6018028"/>
            <a:ext cx="451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Поменять скрин на рассматриваемый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45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Добавление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незадокументированного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значения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A5039F8-1B40-42EC-BDCD-5EF753C09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73" y="1962815"/>
            <a:ext cx="7206615" cy="3581019"/>
          </a:xfrm>
          <a:prstGeom prst="rect">
            <a:avLst/>
          </a:prstGeom>
        </p:spPr>
      </p:pic>
      <p:sp>
        <p:nvSpPr>
          <p:cNvPr id="5" name="Стрелка вправо 4"/>
          <p:cNvSpPr/>
          <p:nvPr/>
        </p:nvSpPr>
        <p:spPr>
          <a:xfrm rot="13565501">
            <a:off x="2770677" y="4367828"/>
            <a:ext cx="1267326" cy="1171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5184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Представление себя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19" y="2142186"/>
            <a:ext cx="3438109" cy="3561019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5972175" y="2520836"/>
            <a:ext cx="4686299" cy="2698864"/>
            <a:chOff x="6096001" y="2635136"/>
            <a:chExt cx="3895724" cy="2003367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51" t="35383" r="52725" b="28602"/>
            <a:stretch/>
          </p:blipFill>
          <p:spPr>
            <a:xfrm>
              <a:off x="6096001" y="2635136"/>
              <a:ext cx="1733550" cy="2003367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232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44" t="35383" r="24764" b="28602"/>
            <a:stretch/>
          </p:blipFill>
          <p:spPr>
            <a:xfrm>
              <a:off x="7829551" y="2635136"/>
              <a:ext cx="2162174" cy="20033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1695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Добавление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UNEXPECTED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значения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C249A17-A995-4E5A-A18B-01495D3D4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44" y="1824370"/>
            <a:ext cx="7206615" cy="3863340"/>
          </a:xfrm>
          <a:prstGeom prst="rect">
            <a:avLst/>
          </a:prstGeom>
        </p:spPr>
      </p:pic>
      <p:sp>
        <p:nvSpPr>
          <p:cNvPr id="5" name="Стрелка вправо 4">
            <a:extLst>
              <a:ext uri="{FF2B5EF4-FFF2-40B4-BE49-F238E27FC236}">
                <a16:creationId xmlns:a16="http://schemas.microsoft.com/office/drawing/2014/main" id="{ACC7276F-0EB2-4E5A-BD31-52C298DE5A8D}"/>
              </a:ext>
            </a:extLst>
          </p:cNvPr>
          <p:cNvSpPr/>
          <p:nvPr/>
        </p:nvSpPr>
        <p:spPr>
          <a:xfrm rot="13565501">
            <a:off x="2538954" y="4509850"/>
            <a:ext cx="1267326" cy="117107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4104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0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pic>
        <p:nvPicPr>
          <p:cNvPr id="8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6005867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3317956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публичном </a:t>
            </a:r>
            <a:r>
              <a:rPr lang="en-US" sz="3600" dirty="0">
                <a:solidFill>
                  <a:srgbClr val="00B050"/>
                </a:solidFill>
              </a:rPr>
              <a:t>API</a:t>
            </a:r>
            <a:endParaRPr lang="ru-RU" sz="3600" dirty="0">
              <a:solidFill>
                <a:srgbClr val="00B05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JSON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8" r="12318"/>
          <a:stretch/>
        </p:blipFill>
        <p:spPr>
          <a:xfrm>
            <a:off x="6403993" y="1050762"/>
            <a:ext cx="5483207" cy="506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99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JSON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Jackson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73" y="2736869"/>
            <a:ext cx="10914454" cy="1552055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8EF5642-2D02-4E43-885B-23F93CFDD414}"/>
              </a:ext>
            </a:extLst>
          </p:cNvPr>
          <p:cNvSpPr txBox="1">
            <a:spLocks/>
          </p:cNvSpPr>
          <p:nvPr/>
        </p:nvSpPr>
        <p:spPr>
          <a:xfrm>
            <a:off x="638773" y="46723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ПЕРЕДЕЛАТЬ! Добавить преобразование и в другую сторону</a:t>
            </a:r>
          </a:p>
        </p:txBody>
      </p:sp>
    </p:spTree>
    <p:extLst>
      <p:ext uri="{BB962C8B-B14F-4D97-AF65-F5344CB8AC3E}">
        <p14:creationId xmlns:p14="http://schemas.microsoft.com/office/powerpoint/2010/main" val="3241603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Почему ваш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JSON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на меня орет?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39834" t="7471" r="17682" b="9279"/>
          <a:stretch/>
        </p:blipFill>
        <p:spPr>
          <a:xfrm>
            <a:off x="6096000" y="967403"/>
            <a:ext cx="3981797" cy="4480560"/>
          </a:xfrm>
          <a:prstGeom prst="rect">
            <a:avLst/>
          </a:prstGeom>
        </p:spPr>
      </p:pic>
      <p:pic>
        <p:nvPicPr>
          <p:cNvPr id="6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3071" r="75042"/>
          <a:stretch/>
        </p:blipFill>
        <p:spPr>
          <a:xfrm>
            <a:off x="1632290" y="1325563"/>
            <a:ext cx="2682015" cy="4222865"/>
          </a:xfrm>
          <a:prstGeom prst="rect">
            <a:avLst/>
          </a:prstGeom>
        </p:spPr>
      </p:pic>
      <p:pic>
        <p:nvPicPr>
          <p:cNvPr id="1026" name="Picture 2" descr="Логотип Google на прозрачном фоне (пнг)– Логотип Google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290" y="5719539"/>
            <a:ext cx="2822397" cy="87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Файл:Yandex logo en.svg — Википеди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178" y="5447963"/>
            <a:ext cx="2538556" cy="99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442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4489"/>
            <a:ext cx="3926305" cy="462906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809" y="2859505"/>
            <a:ext cx="7085174" cy="22098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09732" y="612367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>
                    <a:lumMod val="85000"/>
                  </a:schemeClr>
                </a:solidFill>
              </a:rPr>
              <a:t>Отдача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9436" y="617905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>
                    <a:lumMod val="85000"/>
                  </a:schemeClr>
                </a:solidFill>
              </a:rPr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338654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OpenAPI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 библиотека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springdoc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44" y="1765503"/>
            <a:ext cx="5800725" cy="18478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471" y="1558131"/>
            <a:ext cx="29337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68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БД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JPA</a:t>
            </a:r>
            <a:endParaRPr lang="ru-RU" sz="32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38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21" y="1101283"/>
            <a:ext cx="4646105" cy="248478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60" y="3519392"/>
            <a:ext cx="3623120" cy="2757678"/>
          </a:xfrm>
          <a:prstGeom prst="rect">
            <a:avLst/>
          </a:prstGeom>
        </p:spPr>
      </p:pic>
      <p:grpSp>
        <p:nvGrpSpPr>
          <p:cNvPr id="6" name="Группа 5"/>
          <p:cNvGrpSpPr/>
          <p:nvPr/>
        </p:nvGrpSpPr>
        <p:grpSpPr>
          <a:xfrm>
            <a:off x="5494937" y="771524"/>
            <a:ext cx="5916013" cy="4924425"/>
            <a:chOff x="5294912" y="838199"/>
            <a:chExt cx="5916013" cy="4924425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3178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5494937" y="771524"/>
            <a:ext cx="5916013" cy="4924425"/>
            <a:chOff x="5294912" y="838199"/>
            <a:chExt cx="5916013" cy="4924425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36" y="1806403"/>
            <a:ext cx="4695444" cy="27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81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54878"/>
            <a:ext cx="9144000" cy="107219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Effective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23207" y="1403537"/>
            <a:ext cx="5725719" cy="464812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pPr algn="l"/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723207" y="6051665"/>
            <a:ext cx="829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Было бы круто сделать счетчик слайдов в виде полоски прохождения юнит-тестов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54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vignette.wikia.nocookie.net/speculativeevolution/images/8/8c/AfterMan_Map_50my.png/revision/latest?cb=201902172211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191"/>
            <a:ext cx="12192000" cy="674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183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is is the world&amp;#39;s most dangerous bomb a blast and the earth is 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7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5256"/>
            <a:ext cx="12192000" cy="287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38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193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0" y="3095626"/>
            <a:ext cx="4011930" cy="364045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4" y="3803905"/>
            <a:ext cx="5156073" cy="251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747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6" y="676656"/>
            <a:ext cx="10416159" cy="618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03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460" y="3752850"/>
            <a:ext cx="6983730" cy="27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332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Разделение слоев приложения</a:t>
            </a:r>
            <a:endParaRPr lang="en-US" sz="36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313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238593" y="19950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APPROVAL_PENDING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38593" y="125452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CREATE_PENDING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38593" y="2309898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CREATED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724399" y="199505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NOT_APPROVED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038407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CANCELLED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799214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CANCEL_PENDING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238593" y="340717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ASSEMBLING_PENDING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38593" y="556502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ASSEMBLED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038406" y="4486102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238593" y="4486102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038406" y="5565025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REASON_SEARCHING</a:t>
            </a:r>
            <a:endParaRPr lang="ru-RU" dirty="0"/>
          </a:p>
        </p:txBody>
      </p:sp>
      <p:cxnSp>
        <p:nvCxnSpPr>
          <p:cNvPr id="18" name="Прямая со стрелкой 17"/>
          <p:cNvCxnSpPr>
            <a:stCxn id="6" idx="3"/>
            <a:endCxn id="9" idx="1"/>
          </p:cNvCxnSpPr>
          <p:nvPr/>
        </p:nvCxnSpPr>
        <p:spPr>
          <a:xfrm>
            <a:off x="3682534" y="565265"/>
            <a:ext cx="104186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6" idx="2"/>
            <a:endCxn id="7" idx="0"/>
          </p:cNvCxnSpPr>
          <p:nvPr/>
        </p:nvCxnSpPr>
        <p:spPr>
          <a:xfrm>
            <a:off x="2460564" y="931025"/>
            <a:ext cx="0" cy="32350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7" idx="2"/>
            <a:endCxn id="8" idx="0"/>
          </p:cNvCxnSpPr>
          <p:nvPr/>
        </p:nvCxnSpPr>
        <p:spPr>
          <a:xfrm>
            <a:off x="2460564" y="1986049"/>
            <a:ext cx="0" cy="32384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8" idx="2"/>
            <a:endCxn id="12" idx="0"/>
          </p:cNvCxnSpPr>
          <p:nvPr/>
        </p:nvCxnSpPr>
        <p:spPr>
          <a:xfrm>
            <a:off x="2460564" y="3041418"/>
            <a:ext cx="0" cy="36576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2" idx="2"/>
            <a:endCxn id="15" idx="0"/>
          </p:cNvCxnSpPr>
          <p:nvPr/>
        </p:nvCxnSpPr>
        <p:spPr>
          <a:xfrm>
            <a:off x="2460564" y="4138699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5" idx="2"/>
            <a:endCxn id="13" idx="0"/>
          </p:cNvCxnSpPr>
          <p:nvPr/>
        </p:nvCxnSpPr>
        <p:spPr>
          <a:xfrm>
            <a:off x="2460564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8" idx="3"/>
            <a:endCxn id="11" idx="1"/>
          </p:cNvCxnSpPr>
          <p:nvPr/>
        </p:nvCxnSpPr>
        <p:spPr>
          <a:xfrm>
            <a:off x="3682534" y="2675658"/>
            <a:ext cx="111668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11" idx="3"/>
            <a:endCxn id="10" idx="1"/>
          </p:cNvCxnSpPr>
          <p:nvPr/>
        </p:nvCxnSpPr>
        <p:spPr>
          <a:xfrm>
            <a:off x="7243155" y="2675658"/>
            <a:ext cx="79525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>
            <a:endCxn id="14" idx="1"/>
          </p:cNvCxnSpPr>
          <p:nvPr/>
        </p:nvCxnSpPr>
        <p:spPr>
          <a:xfrm>
            <a:off x="7390014" y="4851862"/>
            <a:ext cx="6483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>
            <a:off x="8354291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>
            <a:off x="8805949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>
            <a:off x="9529156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>
            <a:off x="10052858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stCxn id="14" idx="2"/>
            <a:endCxn id="16" idx="0"/>
          </p:cNvCxnSpPr>
          <p:nvPr/>
        </p:nvCxnSpPr>
        <p:spPr>
          <a:xfrm>
            <a:off x="9260377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13" idx="2"/>
          </p:cNvCxnSpPr>
          <p:nvPr/>
        </p:nvCxnSpPr>
        <p:spPr>
          <a:xfrm flipH="1">
            <a:off x="2460563" y="6296545"/>
            <a:ext cx="1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527069" y="6296545"/>
            <a:ext cx="209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BE CONTINUED…</a:t>
            </a:r>
            <a:endParaRPr lang="ru-RU" dirty="0"/>
          </a:p>
        </p:txBody>
      </p:sp>
      <p:cxnSp>
        <p:nvCxnSpPr>
          <p:cNvPr id="57" name="Прямая со стрелкой 56"/>
          <p:cNvCxnSpPr>
            <a:stCxn id="7" idx="3"/>
          </p:cNvCxnSpPr>
          <p:nvPr/>
        </p:nvCxnSpPr>
        <p:spPr>
          <a:xfrm>
            <a:off x="3682534" y="1620289"/>
            <a:ext cx="1116680" cy="68926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>
            <a:off x="3682536" y="931027"/>
            <a:ext cx="1992285" cy="137529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9463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01" y="3326773"/>
            <a:ext cx="9466489" cy="77606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Добавить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openapi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с 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перечислением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всех значений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26" name="Picture 2" descr="https://art.ngfiles.com/images/446000/446200_dmb-danteberrios_casa-cebolla-onion-house.jpg?f14718906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630" y="314324"/>
            <a:ext cx="4681769" cy="616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572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238593" y="19950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APPROVAL_PENDING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38593" y="125452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CREATE_PENDING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38593" y="2309898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CREATED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724399" y="199505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NOT_APPROVED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038407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CANCELLED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799214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CANCEL_PENDING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238593" y="340717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ASSEMBLING_PENDING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38593" y="556502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ASSEMBLED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038406" y="4486102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238593" y="4486102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038406" y="5565025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REASON_SEARCHING</a:t>
            </a:r>
            <a:endParaRPr lang="ru-RU" dirty="0"/>
          </a:p>
        </p:txBody>
      </p:sp>
      <p:cxnSp>
        <p:nvCxnSpPr>
          <p:cNvPr id="18" name="Прямая со стрелкой 17"/>
          <p:cNvCxnSpPr>
            <a:stCxn id="6" idx="3"/>
            <a:endCxn id="9" idx="1"/>
          </p:cNvCxnSpPr>
          <p:nvPr/>
        </p:nvCxnSpPr>
        <p:spPr>
          <a:xfrm>
            <a:off x="3682534" y="565265"/>
            <a:ext cx="104186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6" idx="2"/>
            <a:endCxn id="7" idx="0"/>
          </p:cNvCxnSpPr>
          <p:nvPr/>
        </p:nvCxnSpPr>
        <p:spPr>
          <a:xfrm>
            <a:off x="2460564" y="931025"/>
            <a:ext cx="0" cy="32350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7" idx="2"/>
            <a:endCxn id="8" idx="0"/>
          </p:cNvCxnSpPr>
          <p:nvPr/>
        </p:nvCxnSpPr>
        <p:spPr>
          <a:xfrm>
            <a:off x="2460564" y="1986049"/>
            <a:ext cx="0" cy="32384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8" idx="2"/>
            <a:endCxn id="12" idx="0"/>
          </p:cNvCxnSpPr>
          <p:nvPr/>
        </p:nvCxnSpPr>
        <p:spPr>
          <a:xfrm>
            <a:off x="2460564" y="3041418"/>
            <a:ext cx="0" cy="36576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2" idx="2"/>
            <a:endCxn id="15" idx="0"/>
          </p:cNvCxnSpPr>
          <p:nvPr/>
        </p:nvCxnSpPr>
        <p:spPr>
          <a:xfrm>
            <a:off x="2460564" y="4138699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5" idx="2"/>
            <a:endCxn id="13" idx="0"/>
          </p:cNvCxnSpPr>
          <p:nvPr/>
        </p:nvCxnSpPr>
        <p:spPr>
          <a:xfrm>
            <a:off x="2460564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8" idx="3"/>
            <a:endCxn id="11" idx="1"/>
          </p:cNvCxnSpPr>
          <p:nvPr/>
        </p:nvCxnSpPr>
        <p:spPr>
          <a:xfrm>
            <a:off x="3682534" y="2675658"/>
            <a:ext cx="111668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11" idx="3"/>
            <a:endCxn id="10" idx="1"/>
          </p:cNvCxnSpPr>
          <p:nvPr/>
        </p:nvCxnSpPr>
        <p:spPr>
          <a:xfrm>
            <a:off x="7243155" y="2675658"/>
            <a:ext cx="79525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>
            <a:endCxn id="14" idx="1"/>
          </p:cNvCxnSpPr>
          <p:nvPr/>
        </p:nvCxnSpPr>
        <p:spPr>
          <a:xfrm>
            <a:off x="7390014" y="4851862"/>
            <a:ext cx="6483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>
            <a:off x="8354291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>
            <a:off x="8805949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>
            <a:off x="9529156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>
            <a:off x="10052858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stCxn id="14" idx="2"/>
            <a:endCxn id="16" idx="0"/>
          </p:cNvCxnSpPr>
          <p:nvPr/>
        </p:nvCxnSpPr>
        <p:spPr>
          <a:xfrm>
            <a:off x="9260377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13" idx="2"/>
          </p:cNvCxnSpPr>
          <p:nvPr/>
        </p:nvCxnSpPr>
        <p:spPr>
          <a:xfrm flipH="1">
            <a:off x="2460563" y="6296545"/>
            <a:ext cx="1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527069" y="6296545"/>
            <a:ext cx="209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BE CONTINUED…</a:t>
            </a:r>
            <a:endParaRPr lang="ru-RU" dirty="0"/>
          </a:p>
        </p:txBody>
      </p:sp>
      <p:cxnSp>
        <p:nvCxnSpPr>
          <p:cNvPr id="57" name="Прямая со стрелкой 56"/>
          <p:cNvCxnSpPr>
            <a:stCxn id="7" idx="3"/>
          </p:cNvCxnSpPr>
          <p:nvPr/>
        </p:nvCxnSpPr>
        <p:spPr>
          <a:xfrm>
            <a:off x="3682534" y="1620289"/>
            <a:ext cx="1116680" cy="68926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>
            <a:off x="3682536" y="931027"/>
            <a:ext cx="1992285" cy="137529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Прямоугольник 31"/>
          <p:cNvSpPr/>
          <p:nvPr/>
        </p:nvSpPr>
        <p:spPr>
          <a:xfrm>
            <a:off x="7764087" y="3815542"/>
            <a:ext cx="3084021" cy="2850335"/>
          </a:xfrm>
          <a:prstGeom prst="rect">
            <a:avLst/>
          </a:prstGeom>
          <a:solidFill>
            <a:srgbClr val="F04A2E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ERROR</a:t>
            </a:r>
          </a:p>
        </p:txBody>
      </p:sp>
      <p:sp>
        <p:nvSpPr>
          <p:cNvPr id="33" name="Прямоугольник 32"/>
          <p:cNvSpPr/>
          <p:nvPr/>
        </p:nvSpPr>
        <p:spPr>
          <a:xfrm>
            <a:off x="4624566" y="2120331"/>
            <a:ext cx="5999099" cy="1308561"/>
          </a:xfrm>
          <a:prstGeom prst="rect">
            <a:avLst/>
          </a:prstGeom>
          <a:solidFill>
            <a:schemeClr val="accent2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CANCELLED</a:t>
            </a:r>
          </a:p>
        </p:txBody>
      </p:sp>
      <p:sp>
        <p:nvSpPr>
          <p:cNvPr id="35" name="Прямоугольник 34"/>
          <p:cNvSpPr/>
          <p:nvPr/>
        </p:nvSpPr>
        <p:spPr>
          <a:xfrm>
            <a:off x="1169242" y="83127"/>
            <a:ext cx="2579718" cy="2144684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CREATION</a:t>
            </a:r>
          </a:p>
        </p:txBody>
      </p:sp>
      <p:sp>
        <p:nvSpPr>
          <p:cNvPr id="36" name="Прямоугольник 35"/>
          <p:cNvSpPr/>
          <p:nvPr/>
        </p:nvSpPr>
        <p:spPr>
          <a:xfrm>
            <a:off x="1169242" y="2269960"/>
            <a:ext cx="2579718" cy="2144684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CREATED</a:t>
            </a:r>
          </a:p>
        </p:txBody>
      </p:sp>
    </p:spTree>
    <p:extLst>
      <p:ext uri="{BB962C8B-B14F-4D97-AF65-F5344CB8AC3E}">
        <p14:creationId xmlns:p14="http://schemas.microsoft.com/office/powerpoint/2010/main" val="281477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/>
          <p:cNvSpPr txBox="1">
            <a:spLocks/>
          </p:cNvSpPr>
          <p:nvPr/>
        </p:nvSpPr>
        <p:spPr>
          <a:xfrm>
            <a:off x="562786" y="697683"/>
            <a:ext cx="5838014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</a:p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290" y="977566"/>
            <a:ext cx="47339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46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6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4488900-9A8C-4B4D-8D84-BB53E71E1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180" y="3638557"/>
            <a:ext cx="8350758" cy="81724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014906E-63E8-488A-B7BF-46268F35C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180" y="2335537"/>
            <a:ext cx="4234815" cy="108470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37148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Не нужно расширяться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60AC7D8E-5B37-4E53-AE1F-7B3F5A9C4D9F}"/>
              </a:ext>
            </a:extLst>
          </p:cNvPr>
          <p:cNvSpPr txBox="1">
            <a:spLocks/>
          </p:cNvSpPr>
          <p:nvPr/>
        </p:nvSpPr>
        <p:spPr>
          <a:xfrm>
            <a:off x="838200" y="3630728"/>
            <a:ext cx="10515600" cy="643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5CFB696E-7643-4200-AE84-1F60853EC557}"/>
              </a:ext>
            </a:extLst>
          </p:cNvPr>
          <p:cNvSpPr txBox="1">
            <a:spLocks/>
          </p:cNvSpPr>
          <p:nvPr/>
        </p:nvSpPr>
        <p:spPr>
          <a:xfrm>
            <a:off x="838200" y="3372787"/>
            <a:ext cx="10515600" cy="643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Нужно расширяться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08D536AE-2C73-45D8-9860-0D19DD5076AB}"/>
              </a:ext>
            </a:extLst>
          </p:cNvPr>
          <p:cNvSpPr txBox="1">
            <a:spLocks/>
          </p:cNvSpPr>
          <p:nvPr/>
        </p:nvSpPr>
        <p:spPr>
          <a:xfrm>
            <a:off x="838200" y="4391317"/>
            <a:ext cx="2989521" cy="783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параметру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EAD2DCB-8D7E-4365-9FD9-89F9DB61C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782893"/>
            <a:ext cx="6641973" cy="164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3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 без расширения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7425B8-EA9F-4B37-BAD8-A29586C52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14" y="3440647"/>
            <a:ext cx="6062472" cy="817245"/>
          </a:xfrm>
          <a:prstGeom prst="rect">
            <a:avLst/>
          </a:prstGeom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04C5C26-FEC8-46A1-9AE3-E32F184ABA30}"/>
              </a:ext>
            </a:extLst>
          </p:cNvPr>
          <p:cNvGrpSpPr/>
          <p:nvPr/>
        </p:nvGrpSpPr>
        <p:grpSpPr>
          <a:xfrm>
            <a:off x="6096000" y="1260621"/>
            <a:ext cx="5916013" cy="4924425"/>
            <a:chOff x="5294912" y="838199"/>
            <a:chExt cx="5916013" cy="4924425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F8CA1B65-7D84-4895-857D-4F9D227DA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8591D5-1C11-4473-B318-A34EB5FD4FD1}"/>
                </a:ext>
              </a:extLst>
            </p:cNvPr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EA3F4B-4DBF-48C5-B4F1-273A861ADA5C}"/>
                </a:ext>
              </a:extLst>
            </p:cNvPr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093A25-B701-421B-BC41-C6F4BDC6AB59}"/>
                </a:ext>
              </a:extLst>
            </p:cNvPr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89331B-E106-4CE2-986E-EC1539D9F656}"/>
                </a:ext>
              </a:extLst>
            </p:cNvPr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87F64B-9F58-4231-A721-9FEAF2D40DB1}"/>
                </a:ext>
              </a:extLst>
            </p:cNvPr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0A77AC-DFEF-4470-ABFC-DFE1888C4139}"/>
                </a:ext>
              </a:extLst>
            </p:cNvPr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787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Солнечная система — Википедия">
            <a:extLst>
              <a:ext uri="{FF2B5EF4-FFF2-40B4-BE49-F238E27FC236}">
                <a16:creationId xmlns:a16="http://schemas.microsoft.com/office/drawing/2014/main" id="{29014E6C-FAA7-4A9C-82AE-D81EC867C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43627" y="-134605"/>
            <a:ext cx="7548373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 с расширением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2CF8C4-29BC-4841-AACC-D99E4EA0F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6" y="3688391"/>
            <a:ext cx="7548372" cy="248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7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Guava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15DB4E8-E228-4D32-8F1A-90E18685E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55" y="1509294"/>
            <a:ext cx="7444359" cy="164934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0E9582E-4A08-43D3-9FC9-C893603AF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55" y="4553447"/>
            <a:ext cx="10416159" cy="1367028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6AAE8E82-A166-4053-9EFC-D81C74C67F72}"/>
              </a:ext>
            </a:extLst>
          </p:cNvPr>
          <p:cNvSpPr txBox="1">
            <a:spLocks/>
          </p:cNvSpPr>
          <p:nvPr/>
        </p:nvSpPr>
        <p:spPr>
          <a:xfrm>
            <a:off x="838200" y="33342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Apache Commons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86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Замер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перфоманса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с помощью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JMH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6" y="1652383"/>
            <a:ext cx="7682103" cy="194652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495" y="4563632"/>
            <a:ext cx="7919847" cy="1946529"/>
          </a:xfrm>
          <a:prstGeom prst="rect">
            <a:avLst/>
          </a:prstGeom>
        </p:spPr>
      </p:pic>
      <p:cxnSp>
        <p:nvCxnSpPr>
          <p:cNvPr id="9" name="Прямая соединительная линия 8"/>
          <p:cNvCxnSpPr/>
          <p:nvPr/>
        </p:nvCxnSpPr>
        <p:spPr>
          <a:xfrm flipV="1">
            <a:off x="0" y="3931356"/>
            <a:ext cx="12192000" cy="7866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Диаграмма 10"/>
          <p:cNvGraphicFramePr/>
          <p:nvPr>
            <p:extLst>
              <p:ext uri="{D42A27DB-BD31-4B8C-83A1-F6EECF244321}">
                <p14:modId xmlns:p14="http://schemas.microsoft.com/office/powerpoint/2010/main" val="4024934834"/>
              </p:ext>
            </p:extLst>
          </p:nvPr>
        </p:nvGraphicFramePr>
        <p:xfrm>
          <a:off x="7839265" y="1319940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Диаграмма 11"/>
          <p:cNvGraphicFramePr/>
          <p:nvPr>
            <p:extLst>
              <p:ext uri="{D42A27DB-BD31-4B8C-83A1-F6EECF244321}">
                <p14:modId xmlns:p14="http://schemas.microsoft.com/office/powerpoint/2010/main" val="4132905682"/>
              </p:ext>
            </p:extLst>
          </p:nvPr>
        </p:nvGraphicFramePr>
        <p:xfrm>
          <a:off x="333376" y="4010025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84679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параметру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FDA0D50-A515-4870-921C-30C9F3B41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93" y="1477419"/>
            <a:ext cx="7206615" cy="38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8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параметру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6DD006E-6CEF-4BD1-940F-5D0AA5922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81" y="2410175"/>
            <a:ext cx="4814316" cy="331355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126008C-104E-4C91-95A7-823EA1D03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10175"/>
            <a:ext cx="4234815" cy="2481453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ABEBC22-0C62-4043-952C-13B0CEFF5F16}"/>
              </a:ext>
            </a:extLst>
          </p:cNvPr>
          <p:cNvSpPr txBox="1">
            <a:spLocks/>
          </p:cNvSpPr>
          <p:nvPr/>
        </p:nvSpPr>
        <p:spPr>
          <a:xfrm>
            <a:off x="838200" y="11342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solidFill>
                  <a:schemeClr val="bg1">
                    <a:lumMod val="85000"/>
                  </a:schemeClr>
                </a:solidFill>
              </a:rPr>
              <a:t>Нетривиальные внутренние значения</a:t>
            </a:r>
          </a:p>
        </p:txBody>
      </p:sp>
    </p:spTree>
    <p:extLst>
      <p:ext uri="{BB962C8B-B14F-4D97-AF65-F5344CB8AC3E}">
        <p14:creationId xmlns:p14="http://schemas.microsoft.com/office/powerpoint/2010/main" val="120419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Через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Stream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3AC1847-2087-4792-B019-10AE5FE82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53" y="1497308"/>
            <a:ext cx="6285357" cy="219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1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Кэш в виде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мапы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F5774F-5A03-4BA8-8193-0E33E88F6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22" y="1690688"/>
            <a:ext cx="10297287" cy="274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0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8ED73F-F329-4929-B6E1-0381898DC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7" y="108013"/>
            <a:ext cx="6166485" cy="6641973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D35C05D-9146-42C3-8071-CD55CE7B2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05B9BEA-EB40-4DD3-8622-291124D724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55"/>
          <a:stretch/>
        </p:blipFill>
        <p:spPr>
          <a:xfrm>
            <a:off x="6497753" y="3901485"/>
            <a:ext cx="461962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71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Сравнение производительности</a:t>
            </a:r>
          </a:p>
        </p:txBody>
      </p:sp>
      <p:graphicFrame>
        <p:nvGraphicFramePr>
          <p:cNvPr id="7" name="Диаграмма 6"/>
          <p:cNvGraphicFramePr/>
          <p:nvPr>
            <p:extLst>
              <p:ext uri="{D42A27DB-BD31-4B8C-83A1-F6EECF244321}">
                <p14:modId xmlns:p14="http://schemas.microsoft.com/office/powerpoint/2010/main" val="3916808683"/>
              </p:ext>
            </p:extLst>
          </p:nvPr>
        </p:nvGraphicFramePr>
        <p:xfrm>
          <a:off x="7744015" y="1319940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84" y="1887944"/>
            <a:ext cx="7563231" cy="166420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759" y="4747131"/>
            <a:ext cx="8142732" cy="1664208"/>
          </a:xfrm>
          <a:prstGeom prst="rect">
            <a:avLst/>
          </a:prstGeom>
        </p:spPr>
      </p:pic>
      <p:cxnSp>
        <p:nvCxnSpPr>
          <p:cNvPr id="12" name="Прямая соединительная линия 11"/>
          <p:cNvCxnSpPr/>
          <p:nvPr/>
        </p:nvCxnSpPr>
        <p:spPr>
          <a:xfrm flipV="1">
            <a:off x="0" y="3931356"/>
            <a:ext cx="12192000" cy="7866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Диаграмма 12"/>
          <p:cNvGraphicFramePr/>
          <p:nvPr>
            <p:extLst>
              <p:ext uri="{D42A27DB-BD31-4B8C-83A1-F6EECF244321}">
                <p14:modId xmlns:p14="http://schemas.microsoft.com/office/powerpoint/2010/main" val="886803160"/>
              </p:ext>
            </p:extLst>
          </p:nvPr>
        </p:nvGraphicFramePr>
        <p:xfrm>
          <a:off x="381190" y="4019550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57372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210050" cy="6112711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Алгоритм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ru-RU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выбора </a:t>
            </a:r>
            <a:br>
              <a:rPr lang="ru-RU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решения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Ромб 2"/>
          <p:cNvSpPr/>
          <p:nvPr/>
        </p:nvSpPr>
        <p:spPr>
          <a:xfrm>
            <a:off x="6420716" y="1238230"/>
            <a:ext cx="2705100" cy="1447800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По чему нужно</a:t>
            </a:r>
          </a:p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получать</a:t>
            </a:r>
          </a:p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 значение?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5" name="Ромб 4"/>
          <p:cNvSpPr/>
          <p:nvPr/>
        </p:nvSpPr>
        <p:spPr>
          <a:xfrm>
            <a:off x="5048250" y="2795800"/>
            <a:ext cx="2744932" cy="1849855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Нужно ли </a:t>
            </a:r>
            <a:r>
              <a:rPr lang="ru-RU" sz="1400" dirty="0" err="1" smtClean="0">
                <a:solidFill>
                  <a:schemeClr val="bg1"/>
                </a:solidFill>
              </a:rPr>
              <a:t>заложиться</a:t>
            </a:r>
            <a:r>
              <a:rPr lang="ru-RU" sz="1400" dirty="0" smtClean="0">
                <a:solidFill>
                  <a:schemeClr val="bg1"/>
                </a:solidFill>
              </a:rPr>
              <a:t> на расширение перечисления?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321969" y="5079324"/>
            <a:ext cx="1452562" cy="1241830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Используй </a:t>
            </a:r>
            <a:r>
              <a:rPr lang="en-US" sz="1400" dirty="0" err="1" smtClean="0"/>
              <a:t>valueOf</a:t>
            </a:r>
            <a:r>
              <a:rPr lang="en-US" sz="1400" dirty="0" smtClean="0"/>
              <a:t>()</a:t>
            </a:r>
            <a:endParaRPr lang="ru-RU" sz="14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7066901" y="5079324"/>
            <a:ext cx="1452562" cy="1241830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Напиши метод, в котором используй </a:t>
            </a:r>
            <a:r>
              <a:rPr lang="en-US" sz="1400" dirty="0" err="1" smtClean="0"/>
              <a:t>valueOf</a:t>
            </a:r>
            <a:r>
              <a:rPr lang="en-US" sz="1400" dirty="0" smtClean="0"/>
              <a:t>()</a:t>
            </a:r>
            <a:endParaRPr lang="ru-RU" sz="14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399535" y="3016714"/>
            <a:ext cx="1452562" cy="1241830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 smtClean="0"/>
              <a:t>Закешируй</a:t>
            </a:r>
            <a:r>
              <a:rPr lang="ru-RU" sz="1400" dirty="0" smtClean="0"/>
              <a:t> </a:t>
            </a:r>
            <a:r>
              <a:rPr lang="en-US" sz="1400" dirty="0" smtClean="0"/>
              <a:t>MAP</a:t>
            </a:r>
            <a:r>
              <a:rPr lang="ru-RU" sz="1400" dirty="0" err="1" smtClean="0"/>
              <a:t>пинг</a:t>
            </a:r>
            <a:r>
              <a:rPr lang="ru-RU" sz="1400" dirty="0" smtClean="0"/>
              <a:t> параметров в значения</a:t>
            </a:r>
            <a:endParaRPr lang="ru-RU" sz="1400" dirty="0"/>
          </a:p>
        </p:txBody>
      </p:sp>
      <p:cxnSp>
        <p:nvCxnSpPr>
          <p:cNvPr id="12" name="Прямая со стрелкой 11"/>
          <p:cNvCxnSpPr>
            <a:stCxn id="5" idx="1"/>
            <a:endCxn id="7" idx="0"/>
          </p:cNvCxnSpPr>
          <p:nvPr/>
        </p:nvCxnSpPr>
        <p:spPr>
          <a:xfrm>
            <a:off x="5048250" y="3720728"/>
            <a:ext cx="0" cy="1358596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3" idx="1"/>
            <a:endCxn id="5" idx="0"/>
          </p:cNvCxnSpPr>
          <p:nvPr/>
        </p:nvCxnSpPr>
        <p:spPr>
          <a:xfrm>
            <a:off x="6420716" y="1962130"/>
            <a:ext cx="0" cy="83367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3" idx="3"/>
            <a:endCxn id="10" idx="0"/>
          </p:cNvCxnSpPr>
          <p:nvPr/>
        </p:nvCxnSpPr>
        <p:spPr>
          <a:xfrm>
            <a:off x="9125816" y="1962130"/>
            <a:ext cx="0" cy="1054584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5" idx="3"/>
            <a:endCxn id="9" idx="0"/>
          </p:cNvCxnSpPr>
          <p:nvPr/>
        </p:nvCxnSpPr>
        <p:spPr>
          <a:xfrm>
            <a:off x="7793182" y="3720728"/>
            <a:ext cx="0" cy="1358596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endCxn id="3" idx="0"/>
          </p:cNvCxnSpPr>
          <p:nvPr/>
        </p:nvCxnSpPr>
        <p:spPr>
          <a:xfrm>
            <a:off x="7773266" y="861223"/>
            <a:ext cx="0" cy="377007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024782" y="365125"/>
            <a:ext cx="16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Хочу получить</a:t>
            </a:r>
          </a:p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значение по строке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125816" y="2198739"/>
            <a:ext cx="1090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внутренний</a:t>
            </a:r>
          </a:p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параметр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21110" y="2065855"/>
            <a:ext cx="899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название</a:t>
            </a:r>
          </a:p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значения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593263" y="4246137"/>
            <a:ext cx="438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нет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437112" y="4249983"/>
            <a:ext cx="372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да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45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Перечисление как </a:t>
            </a:r>
            <a:r>
              <a:rPr lang="en-US" sz="3600" dirty="0">
                <a:solidFill>
                  <a:srgbClr val="00B050"/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2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09" b="49880"/>
          <a:stretch/>
        </p:blipFill>
        <p:spPr>
          <a:xfrm>
            <a:off x="190468" y="2265680"/>
            <a:ext cx="3650774" cy="327787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242" y="1571625"/>
            <a:ext cx="8350758" cy="505206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Классический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Singleton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56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Singleton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1" y="2841775"/>
            <a:ext cx="4145661" cy="1381887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4675" y="4476040"/>
            <a:ext cx="5381625" cy="6546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Потокобезопасен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by design!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385A9D-09D7-4E34-A3E0-AB906A124691}"/>
              </a:ext>
            </a:extLst>
          </p:cNvPr>
          <p:cNvSpPr txBox="1"/>
          <p:nvPr/>
        </p:nvSpPr>
        <p:spPr>
          <a:xfrm>
            <a:off x="6924675" y="1943066"/>
            <a:ext cx="4429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1">
                    <a:lumMod val="85000"/>
                  </a:schemeClr>
                </a:solidFill>
              </a:rPr>
              <a:t>“… </a:t>
            </a: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single-element </a:t>
            </a:r>
            <a:r>
              <a:rPr lang="en-US" sz="2000" i="1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 type is often </a:t>
            </a:r>
            <a:br>
              <a:rPr lang="en-US" sz="2000" i="1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the best way to implement a </a:t>
            </a:r>
            <a:r>
              <a:rPr lang="en-US" sz="2000" i="1" dirty="0" smtClean="0">
                <a:solidFill>
                  <a:schemeClr val="bg1">
                    <a:lumMod val="85000"/>
                  </a:schemeClr>
                </a:solidFill>
              </a:rPr>
              <a:t>singleton”</a:t>
            </a:r>
            <a:endParaRPr lang="ru-RU" sz="2000" i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79" y="442785"/>
            <a:ext cx="4689396" cy="590385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20" y="723825"/>
            <a:ext cx="765106" cy="60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5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Laziness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DEEDFE-A9CD-4027-B659-B72B34647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40" y="127063"/>
            <a:ext cx="6166485" cy="6641973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6734175" y="2405000"/>
            <a:ext cx="4619625" cy="2457450"/>
            <a:chOff x="7069253" y="4176650"/>
            <a:chExt cx="4619625" cy="2457450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B93E582E-339F-4719-9029-7248089F5A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455"/>
            <a:stretch/>
          </p:blipFill>
          <p:spPr>
            <a:xfrm>
              <a:off x="7069253" y="4176650"/>
              <a:ext cx="4619625" cy="2457450"/>
            </a:xfrm>
            <a:prstGeom prst="rect">
              <a:avLst/>
            </a:prstGeom>
          </p:spPr>
        </p:pic>
        <p:sp>
          <p:nvSpPr>
            <p:cNvPr id="6" name="Прямоугольник 5"/>
            <p:cNvSpPr/>
            <p:nvPr/>
          </p:nvSpPr>
          <p:spPr>
            <a:xfrm>
              <a:off x="7167494" y="5545762"/>
              <a:ext cx="1654871" cy="364659"/>
            </a:xfrm>
            <a:prstGeom prst="rect">
              <a:avLst/>
            </a:prstGeom>
            <a:noFill/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7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287" y="1324739"/>
            <a:ext cx="3314700" cy="7131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Условно ленивый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03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Мутабельность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1419226"/>
            <a:ext cx="7221474" cy="307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4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C76912-F41A-4678-A996-BCF1E208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Spring Bean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6" y="1333500"/>
            <a:ext cx="8692515" cy="335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7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C76912-F41A-4678-A996-BCF1E208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Фабрика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Spring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Bean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409700"/>
            <a:ext cx="9034272" cy="533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93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75" y="542623"/>
            <a:ext cx="8239126" cy="575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5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F209B8D-3DE5-4572-86E9-CEA991B0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7" y="108013"/>
            <a:ext cx="6166485" cy="6641973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AB6F796-817C-4B24-A93E-B0E89527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93E582E-339F-4719-9029-7248089F5A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55"/>
          <a:stretch/>
        </p:blipFill>
        <p:spPr>
          <a:xfrm>
            <a:off x="6497753" y="3901485"/>
            <a:ext cx="4619625" cy="245745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595994" y="5270597"/>
            <a:ext cx="1654871" cy="364659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15518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8EDE7-49F5-4280-940C-AA566739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Что там у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котлинистов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41" y="1942475"/>
            <a:ext cx="4591431" cy="817245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585893"/>
            <a:ext cx="3314700" cy="7131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Вызов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object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из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Java: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740" y="1947422"/>
            <a:ext cx="7429500" cy="4769739"/>
          </a:xfrm>
          <a:prstGeom prst="rect">
            <a:avLst/>
          </a:prstGeom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 txBox="1">
            <a:spLocks/>
          </p:cNvSpPr>
          <p:nvPr/>
        </p:nvSpPr>
        <p:spPr>
          <a:xfrm>
            <a:off x="5153405" y="1590840"/>
            <a:ext cx="3981069" cy="713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Байткод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Kotlin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object: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05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49" y="340446"/>
            <a:ext cx="5916230" cy="598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8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49" y="340446"/>
            <a:ext cx="5916230" cy="5987225"/>
          </a:xfrm>
          <a:prstGeom prst="rect">
            <a:avLst/>
          </a:prstGeom>
        </p:spPr>
      </p:pic>
      <p:pic>
        <p:nvPicPr>
          <p:cNvPr id="1026" name="Picture 2" descr="Блох, Джошуа — Википедия">
            <a:extLst>
              <a:ext uri="{FF2B5EF4-FFF2-40B4-BE49-F238E27FC236}">
                <a16:creationId xmlns:a16="http://schemas.microsoft.com/office/drawing/2014/main" id="{F4750A4C-1F21-4C71-BEED-C5E6D3A125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5" r="9460"/>
          <a:stretch/>
        </p:blipFill>
        <p:spPr bwMode="auto">
          <a:xfrm>
            <a:off x="6662976" y="551248"/>
            <a:ext cx="4932506" cy="556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55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Внутреннее перечисление как способ </a:t>
            </a:r>
            <a:br>
              <a:rPr lang="ru-RU" sz="3600" dirty="0">
                <a:solidFill>
                  <a:srgbClr val="00B050"/>
                </a:solidFill>
              </a:rPr>
            </a:br>
            <a:r>
              <a:rPr lang="ru-RU" sz="3600" dirty="0">
                <a:solidFill>
                  <a:srgbClr val="00B050"/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5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ИНН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84021"/>
            <a:ext cx="8995755" cy="300620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139" y="3800390"/>
            <a:ext cx="1800000" cy="1800000"/>
          </a:xfrm>
          <a:prstGeom prst="rect">
            <a:avLst/>
          </a:prstGeom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 txBox="1">
            <a:spLocks/>
          </p:cNvSpPr>
          <p:nvPr/>
        </p:nvSpPr>
        <p:spPr>
          <a:xfrm>
            <a:off x="838200" y="1606552"/>
            <a:ext cx="5728854" cy="14774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Персональный – 12 знаков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Юридический – 10 знаков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56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Валидация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ИНН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6" y="5110163"/>
            <a:ext cx="5839587" cy="1664208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 txBox="1">
            <a:spLocks/>
          </p:cNvSpPr>
          <p:nvPr/>
        </p:nvSpPr>
        <p:spPr>
          <a:xfrm>
            <a:off x="838200" y="1508126"/>
            <a:ext cx="5695950" cy="641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Валидатор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Bean Validation</a:t>
            </a:r>
            <a:endParaRPr lang="ru-RU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 txBox="1">
            <a:spLocks/>
          </p:cNvSpPr>
          <p:nvPr/>
        </p:nvSpPr>
        <p:spPr>
          <a:xfrm>
            <a:off x="838200" y="4655344"/>
            <a:ext cx="5695950" cy="641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Внутренний интерфейс </a:t>
            </a: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валидации</a:t>
            </a:r>
            <a:endParaRPr lang="ru-RU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6" y="1895729"/>
            <a:ext cx="11218545" cy="279349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975" y="790688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151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Перечисление с логикой </a:t>
            </a: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валидации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16" y="1475232"/>
            <a:ext cx="11337417" cy="448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9991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64" y="1276350"/>
            <a:ext cx="8127873" cy="505206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Интерфейс знает свои реализации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264D32-5101-4F1D-AB30-352005919EDA}"/>
              </a:ext>
            </a:extLst>
          </p:cNvPr>
          <p:cNvSpPr txBox="1"/>
          <p:nvPr/>
        </p:nvSpPr>
        <p:spPr>
          <a:xfrm>
            <a:off x="3228975" y="6010275"/>
            <a:ext cx="5114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Sealed 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interface</a:t>
            </a:r>
            <a:r>
              <a:rPr lang="ru-RU" sz="2400" dirty="0" smtClean="0">
                <a:solidFill>
                  <a:schemeClr val="bg1">
                    <a:lumMod val="85000"/>
                  </a:schemeClr>
                </a:solidFill>
              </a:rPr>
              <a:t> (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JEP 409</a:t>
            </a:r>
            <a:r>
              <a:rPr lang="ru-RU" sz="2400" dirty="0" smtClean="0">
                <a:solidFill>
                  <a:schemeClr val="bg1">
                    <a:lumMod val="85000"/>
                  </a:schemeClr>
                </a:solidFill>
              </a:rPr>
              <a:t>)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bg1">
                    <a:lumMod val="85000"/>
                  </a:schemeClr>
                </a:solidFill>
              </a:rPr>
              <a:t>для бедных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037" y="467194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7482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" y="1152557"/>
            <a:ext cx="9955530" cy="476973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Минутка саморекламы</a:t>
            </a:r>
          </a:p>
        </p:txBody>
      </p:sp>
      <p:grpSp>
        <p:nvGrpSpPr>
          <p:cNvPr id="11" name="Группа 10"/>
          <p:cNvGrpSpPr/>
          <p:nvPr/>
        </p:nvGrpSpPr>
        <p:grpSpPr>
          <a:xfrm>
            <a:off x="7671065" y="5273904"/>
            <a:ext cx="3933825" cy="1359624"/>
            <a:chOff x="6249786" y="5146541"/>
            <a:chExt cx="5104014" cy="1764069"/>
          </a:xfrm>
        </p:grpSpPr>
        <p:pic>
          <p:nvPicPr>
            <p:cNvPr id="3074" name="Picture 2" descr="Spring Boot — Национальная библиотека им. Н. Э. Баумана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9786" y="5146541"/>
              <a:ext cx="3360131" cy="1764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9609917" y="5291780"/>
              <a:ext cx="174388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>
                  <a:solidFill>
                    <a:srgbClr val="92D050"/>
                  </a:solidFill>
                </a:rPr>
                <a:t>2.5</a:t>
              </a:r>
              <a:endParaRPr lang="ru-RU" sz="6600" dirty="0">
                <a:solidFill>
                  <a:srgbClr val="92D050"/>
                </a:solidFill>
              </a:endParaRPr>
            </a:p>
          </p:txBody>
        </p:sp>
      </p:grpSp>
      <p:grpSp>
        <p:nvGrpSpPr>
          <p:cNvPr id="10" name="Группа 9"/>
          <p:cNvGrpSpPr/>
          <p:nvPr/>
        </p:nvGrpSpPr>
        <p:grpSpPr>
          <a:xfrm>
            <a:off x="3152776" y="5496785"/>
            <a:ext cx="4668840" cy="1081637"/>
            <a:chOff x="838200" y="5403272"/>
            <a:chExt cx="4782617" cy="1107996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293" b="90244" l="7295" r="94225">
                          <a14:foregroundMark x1="22796" y1="47561" x2="22796" y2="47561"/>
                          <a14:foregroundMark x1="34043" y1="51220" x2="34043" y2="51220"/>
                          <a14:foregroundMark x1="38602" y1="58537" x2="38602" y2="58537"/>
                          <a14:foregroundMark x1="46809" y1="60976" x2="46809" y2="60976"/>
                          <a14:foregroundMark x1="55319" y1="60976" x2="55319" y2="60976"/>
                          <a14:foregroundMark x1="63526" y1="58537" x2="63526" y2="58537"/>
                          <a14:foregroundMark x1="74164" y1="54878" x2="74164" y2="54878"/>
                          <a14:foregroundMark x1="84802" y1="53659" x2="84802" y2="53659"/>
                          <a14:foregroundMark x1="91185" y1="52439" x2="91185" y2="52439"/>
                          <a14:foregroundMark x1="94225" y1="29268" x2="94225" y2="29268"/>
                          <a14:foregroundMark x1="7295" y1="50000" x2="7295" y2="50000"/>
                        </a14:backgroundRemoval>
                      </a14:imgEffect>
                    </a14:imgLayer>
                  </a14:imgProps>
                </a:ext>
              </a:extLst>
            </a:blip>
            <a:srcRect t="9899"/>
            <a:stretch/>
          </p:blipFill>
          <p:spPr>
            <a:xfrm>
              <a:off x="838200" y="5403272"/>
              <a:ext cx="3133725" cy="70373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876934" y="5403272"/>
              <a:ext cx="174388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>
                  <a:solidFill>
                    <a:schemeClr val="accent4">
                      <a:lumMod val="75000"/>
                    </a:schemeClr>
                  </a:solidFill>
                </a:rPr>
                <a:t>6.2</a:t>
              </a:r>
              <a:endParaRPr lang="ru-RU" sz="66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30091" y="5755141"/>
              <a:ext cx="26158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VALID</a:t>
              </a:r>
              <a:r>
                <a:rPr lang="en-US" sz="4000" dirty="0">
                  <a:solidFill>
                    <a:schemeClr val="accent4">
                      <a:lumMod val="50000"/>
                    </a:schemeClr>
                  </a:solidFill>
                </a:rPr>
                <a:t>ATOR</a:t>
              </a:r>
              <a:endParaRPr lang="ru-RU" sz="40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95484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37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2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21" y="1344584"/>
            <a:ext cx="10884594" cy="493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749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Проход по различным значениям перечисления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870702"/>
            <a:ext cx="5479895" cy="120035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77" y="1862806"/>
            <a:ext cx="5707540" cy="153553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750" y="1836570"/>
            <a:ext cx="5429250" cy="2390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67326" y="6015789"/>
            <a:ext cx="271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Не использовать рандом!</a:t>
            </a:r>
          </a:p>
        </p:txBody>
      </p:sp>
    </p:spTree>
    <p:extLst>
      <p:ext uri="{BB962C8B-B14F-4D97-AF65-F5344CB8AC3E}">
        <p14:creationId xmlns:p14="http://schemas.microsoft.com/office/powerpoint/2010/main" val="36849811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Рисунок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43" y="1833506"/>
            <a:ext cx="4013835" cy="352044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Генерация различных видов тестовых моделей</a:t>
            </a:r>
          </a:p>
        </p:txBody>
      </p:sp>
      <p:grpSp>
        <p:nvGrpSpPr>
          <p:cNvPr id="14" name="Группа 13"/>
          <p:cNvGrpSpPr/>
          <p:nvPr/>
        </p:nvGrpSpPr>
        <p:grpSpPr>
          <a:xfrm>
            <a:off x="4383213" y="1089242"/>
            <a:ext cx="7167565" cy="2977445"/>
            <a:chOff x="4316538" y="1305853"/>
            <a:chExt cx="7167565" cy="2977445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4777" y="1549623"/>
              <a:ext cx="3187065" cy="1240155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7013" y="1467186"/>
              <a:ext cx="3387090" cy="1493520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64912" y="2789778"/>
              <a:ext cx="4213860" cy="1493520"/>
            </a:xfrm>
            <a:prstGeom prst="rect">
              <a:avLst/>
            </a:prstGeom>
          </p:spPr>
        </p:pic>
        <p:sp>
          <p:nvSpPr>
            <p:cNvPr id="10" name="Полилиния 9"/>
            <p:cNvSpPr/>
            <p:nvPr/>
          </p:nvSpPr>
          <p:spPr>
            <a:xfrm>
              <a:off x="4316538" y="1305853"/>
              <a:ext cx="7102101" cy="2947660"/>
            </a:xfrm>
            <a:custGeom>
              <a:avLst/>
              <a:gdLst>
                <a:gd name="connsiteX0" fmla="*/ 474537 w 7102101"/>
                <a:gd name="connsiteY0" fmla="*/ 1913597 h 2947660"/>
                <a:gd name="connsiteX1" fmla="*/ 103062 w 7102101"/>
                <a:gd name="connsiteY1" fmla="*/ 513422 h 2947660"/>
                <a:gd name="connsiteX2" fmla="*/ 2379537 w 7102101"/>
                <a:gd name="connsiteY2" fmla="*/ 27647 h 2947660"/>
                <a:gd name="connsiteX3" fmla="*/ 5246562 w 7102101"/>
                <a:gd name="connsiteY3" fmla="*/ 122897 h 2947660"/>
                <a:gd name="connsiteX4" fmla="*/ 7075362 w 7102101"/>
                <a:gd name="connsiteY4" fmla="*/ 646772 h 2947660"/>
                <a:gd name="connsiteX5" fmla="*/ 6218112 w 7102101"/>
                <a:gd name="connsiteY5" fmla="*/ 2285072 h 2947660"/>
                <a:gd name="connsiteX6" fmla="*/ 4617912 w 7102101"/>
                <a:gd name="connsiteY6" fmla="*/ 2913722 h 2947660"/>
                <a:gd name="connsiteX7" fmla="*/ 1236537 w 7102101"/>
                <a:gd name="connsiteY7" fmla="*/ 2761322 h 2947660"/>
                <a:gd name="connsiteX8" fmla="*/ 474537 w 7102101"/>
                <a:gd name="connsiteY8" fmla="*/ 1913597 h 294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02101" h="2947660">
                  <a:moveTo>
                    <a:pt x="474537" y="1913597"/>
                  </a:moveTo>
                  <a:cubicBezTo>
                    <a:pt x="285624" y="1538947"/>
                    <a:pt x="-214438" y="827747"/>
                    <a:pt x="103062" y="513422"/>
                  </a:cubicBezTo>
                  <a:cubicBezTo>
                    <a:pt x="420562" y="199097"/>
                    <a:pt x="1522287" y="92734"/>
                    <a:pt x="2379537" y="27647"/>
                  </a:cubicBezTo>
                  <a:cubicBezTo>
                    <a:pt x="3236787" y="-37441"/>
                    <a:pt x="4463924" y="19709"/>
                    <a:pt x="5246562" y="122897"/>
                  </a:cubicBezTo>
                  <a:cubicBezTo>
                    <a:pt x="6029200" y="226085"/>
                    <a:pt x="6913437" y="286410"/>
                    <a:pt x="7075362" y="646772"/>
                  </a:cubicBezTo>
                  <a:cubicBezTo>
                    <a:pt x="7237287" y="1007134"/>
                    <a:pt x="6627687" y="1907247"/>
                    <a:pt x="6218112" y="2285072"/>
                  </a:cubicBezTo>
                  <a:cubicBezTo>
                    <a:pt x="5808537" y="2662897"/>
                    <a:pt x="5448174" y="2834347"/>
                    <a:pt x="4617912" y="2913722"/>
                  </a:cubicBezTo>
                  <a:cubicBezTo>
                    <a:pt x="3787650" y="2993097"/>
                    <a:pt x="1925512" y="2929597"/>
                    <a:pt x="1236537" y="2761322"/>
                  </a:cubicBezTo>
                  <a:cubicBezTo>
                    <a:pt x="547562" y="2593047"/>
                    <a:pt x="663450" y="2288247"/>
                    <a:pt x="474537" y="1913597"/>
                  </a:cubicBezTo>
                  <a:close/>
                </a:path>
              </a:pathLst>
            </a:cu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3" name="Группа 32"/>
          <p:cNvGrpSpPr/>
          <p:nvPr/>
        </p:nvGrpSpPr>
        <p:grpSpPr>
          <a:xfrm>
            <a:off x="3665703" y="4108872"/>
            <a:ext cx="8087835" cy="2705783"/>
            <a:chOff x="3665703" y="4108872"/>
            <a:chExt cx="8087835" cy="2705783"/>
          </a:xfrm>
        </p:grpSpPr>
        <p:pic>
          <p:nvPicPr>
            <p:cNvPr id="32" name="Рисунок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30697" y="5321135"/>
              <a:ext cx="4320540" cy="1493520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81450" y="4108872"/>
              <a:ext cx="3493770" cy="1493520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46358" y="4108872"/>
              <a:ext cx="4107180" cy="1493520"/>
            </a:xfrm>
            <a:prstGeom prst="rect">
              <a:avLst/>
            </a:prstGeom>
          </p:spPr>
        </p:pic>
        <p:sp>
          <p:nvSpPr>
            <p:cNvPr id="16" name="Полилиния 15"/>
            <p:cNvSpPr/>
            <p:nvPr/>
          </p:nvSpPr>
          <p:spPr>
            <a:xfrm>
              <a:off x="3665703" y="4112919"/>
              <a:ext cx="7929471" cy="2594165"/>
            </a:xfrm>
            <a:custGeom>
              <a:avLst/>
              <a:gdLst>
                <a:gd name="connsiteX0" fmla="*/ 353847 w 7929471"/>
                <a:gd name="connsiteY0" fmla="*/ 1297281 h 2594165"/>
                <a:gd name="connsiteX1" fmla="*/ 182397 w 7929471"/>
                <a:gd name="connsiteY1" fmla="*/ 259056 h 2594165"/>
                <a:gd name="connsiteX2" fmla="*/ 2706522 w 7929471"/>
                <a:gd name="connsiteY2" fmla="*/ 59031 h 2594165"/>
                <a:gd name="connsiteX3" fmla="*/ 6592722 w 7929471"/>
                <a:gd name="connsiteY3" fmla="*/ 39981 h 2594165"/>
                <a:gd name="connsiteX4" fmla="*/ 7926222 w 7929471"/>
                <a:gd name="connsiteY4" fmla="*/ 554331 h 2594165"/>
                <a:gd name="connsiteX5" fmla="*/ 6297447 w 7929471"/>
                <a:gd name="connsiteY5" fmla="*/ 2125956 h 2594165"/>
                <a:gd name="connsiteX6" fmla="*/ 3630447 w 7929471"/>
                <a:gd name="connsiteY6" fmla="*/ 2583156 h 2594165"/>
                <a:gd name="connsiteX7" fmla="*/ 1601622 w 7929471"/>
                <a:gd name="connsiteY7" fmla="*/ 2354556 h 2594165"/>
                <a:gd name="connsiteX8" fmla="*/ 353847 w 7929471"/>
                <a:gd name="connsiteY8" fmla="*/ 1297281 h 2594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29471" h="2594165">
                  <a:moveTo>
                    <a:pt x="353847" y="1297281"/>
                  </a:moveTo>
                  <a:cubicBezTo>
                    <a:pt x="117310" y="948031"/>
                    <a:pt x="-209715" y="465431"/>
                    <a:pt x="182397" y="259056"/>
                  </a:cubicBezTo>
                  <a:cubicBezTo>
                    <a:pt x="574509" y="52681"/>
                    <a:pt x="1638135" y="95543"/>
                    <a:pt x="2706522" y="59031"/>
                  </a:cubicBezTo>
                  <a:cubicBezTo>
                    <a:pt x="3774909" y="22519"/>
                    <a:pt x="5722772" y="-42569"/>
                    <a:pt x="6592722" y="39981"/>
                  </a:cubicBezTo>
                  <a:cubicBezTo>
                    <a:pt x="7462672" y="122531"/>
                    <a:pt x="7975434" y="206669"/>
                    <a:pt x="7926222" y="554331"/>
                  </a:cubicBezTo>
                  <a:cubicBezTo>
                    <a:pt x="7877010" y="901993"/>
                    <a:pt x="7013410" y="1787819"/>
                    <a:pt x="6297447" y="2125956"/>
                  </a:cubicBezTo>
                  <a:cubicBezTo>
                    <a:pt x="5581485" y="2464094"/>
                    <a:pt x="4413084" y="2545056"/>
                    <a:pt x="3630447" y="2583156"/>
                  </a:cubicBezTo>
                  <a:cubicBezTo>
                    <a:pt x="2847810" y="2621256"/>
                    <a:pt x="2149309" y="2564106"/>
                    <a:pt x="1601622" y="2354556"/>
                  </a:cubicBezTo>
                  <a:cubicBezTo>
                    <a:pt x="1053935" y="2145006"/>
                    <a:pt x="590384" y="1646531"/>
                    <a:pt x="353847" y="1297281"/>
                  </a:cubicBezTo>
                  <a:close/>
                </a:path>
              </a:pathLst>
            </a:cu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6" name="Полилиния 25"/>
          <p:cNvSpPr/>
          <p:nvPr/>
        </p:nvSpPr>
        <p:spPr>
          <a:xfrm>
            <a:off x="2038350" y="2952750"/>
            <a:ext cx="2790825" cy="762000"/>
          </a:xfrm>
          <a:custGeom>
            <a:avLst/>
            <a:gdLst>
              <a:gd name="connsiteX0" fmla="*/ 2790825 w 2790825"/>
              <a:gd name="connsiteY0" fmla="*/ 0 h 762000"/>
              <a:gd name="connsiteX1" fmla="*/ 2171700 w 2790825"/>
              <a:gd name="connsiteY1" fmla="*/ 657225 h 762000"/>
              <a:gd name="connsiteX2" fmla="*/ 0 w 2790825"/>
              <a:gd name="connsiteY2" fmla="*/ 76200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0825" h="762000">
                <a:moveTo>
                  <a:pt x="2790825" y="0"/>
                </a:moveTo>
                <a:cubicBezTo>
                  <a:pt x="2713831" y="265112"/>
                  <a:pt x="2636837" y="530225"/>
                  <a:pt x="2171700" y="657225"/>
                </a:cubicBezTo>
                <a:cubicBezTo>
                  <a:pt x="1706563" y="784225"/>
                  <a:pt x="360362" y="665163"/>
                  <a:pt x="0" y="762000"/>
                </a:cubicBezTo>
              </a:path>
            </a:pathLst>
          </a:custGeom>
          <a:noFill/>
          <a:ln w="25400">
            <a:solidFill>
              <a:schemeClr val="bg1">
                <a:lumMod val="85000"/>
              </a:schemeClr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олилиния 26"/>
          <p:cNvSpPr/>
          <p:nvPr/>
        </p:nvSpPr>
        <p:spPr>
          <a:xfrm flipV="1">
            <a:off x="1962150" y="4467225"/>
            <a:ext cx="1858257" cy="643090"/>
          </a:xfrm>
          <a:custGeom>
            <a:avLst/>
            <a:gdLst>
              <a:gd name="connsiteX0" fmla="*/ 2790825 w 2790825"/>
              <a:gd name="connsiteY0" fmla="*/ 0 h 762000"/>
              <a:gd name="connsiteX1" fmla="*/ 2171700 w 2790825"/>
              <a:gd name="connsiteY1" fmla="*/ 657225 h 762000"/>
              <a:gd name="connsiteX2" fmla="*/ 0 w 2790825"/>
              <a:gd name="connsiteY2" fmla="*/ 762000 h 762000"/>
              <a:gd name="connsiteX0" fmla="*/ 2790825 w 2790825"/>
              <a:gd name="connsiteY0" fmla="*/ 0 h 762000"/>
              <a:gd name="connsiteX1" fmla="*/ 1506281 w 2790825"/>
              <a:gd name="connsiteY1" fmla="*/ 421442 h 762000"/>
              <a:gd name="connsiteX2" fmla="*/ 0 w 2790825"/>
              <a:gd name="connsiteY2" fmla="*/ 762000 h 762000"/>
              <a:gd name="connsiteX0" fmla="*/ 3008366 w 3008366"/>
              <a:gd name="connsiteY0" fmla="*/ 13725 h 347028"/>
              <a:gd name="connsiteX1" fmla="*/ 1506281 w 3008366"/>
              <a:gd name="connsiteY1" fmla="*/ 6470 h 347028"/>
              <a:gd name="connsiteX2" fmla="*/ 0 w 3008366"/>
              <a:gd name="connsiteY2" fmla="*/ 347028 h 347028"/>
              <a:gd name="connsiteX0" fmla="*/ 3008366 w 3008366"/>
              <a:gd name="connsiteY0" fmla="*/ 83113 h 416416"/>
              <a:gd name="connsiteX1" fmla="*/ 1506281 w 3008366"/>
              <a:gd name="connsiteY1" fmla="*/ 75858 h 416416"/>
              <a:gd name="connsiteX2" fmla="*/ 0 w 3008366"/>
              <a:gd name="connsiteY2" fmla="*/ 416416 h 416416"/>
              <a:gd name="connsiteX0" fmla="*/ 2496505 w 2496505"/>
              <a:gd name="connsiteY0" fmla="*/ 53957 h 523014"/>
              <a:gd name="connsiteX1" fmla="*/ 1506281 w 2496505"/>
              <a:gd name="connsiteY1" fmla="*/ 182456 h 523014"/>
              <a:gd name="connsiteX2" fmla="*/ 0 w 2496505"/>
              <a:gd name="connsiteY2" fmla="*/ 523014 h 523014"/>
              <a:gd name="connsiteX0" fmla="*/ 2496505 w 2496505"/>
              <a:gd name="connsiteY0" fmla="*/ 0 h 469057"/>
              <a:gd name="connsiteX1" fmla="*/ 1211961 w 2496505"/>
              <a:gd name="connsiteY1" fmla="*/ 228528 h 469057"/>
              <a:gd name="connsiteX2" fmla="*/ 0 w 2496505"/>
              <a:gd name="connsiteY2" fmla="*/ 469057 h 469057"/>
              <a:gd name="connsiteX0" fmla="*/ 2496505 w 2496505"/>
              <a:gd name="connsiteY0" fmla="*/ 0 h 469057"/>
              <a:gd name="connsiteX1" fmla="*/ 1211961 w 2496505"/>
              <a:gd name="connsiteY1" fmla="*/ 7035 h 469057"/>
              <a:gd name="connsiteX2" fmla="*/ 0 w 2496505"/>
              <a:gd name="connsiteY2" fmla="*/ 469057 h 469057"/>
              <a:gd name="connsiteX0" fmla="*/ 2496505 w 2496505"/>
              <a:gd name="connsiteY0" fmla="*/ 52501 h 521558"/>
              <a:gd name="connsiteX1" fmla="*/ 1211961 w 2496505"/>
              <a:gd name="connsiteY1" fmla="*/ 59536 h 521558"/>
              <a:gd name="connsiteX2" fmla="*/ 0 w 2496505"/>
              <a:gd name="connsiteY2" fmla="*/ 521558 h 521558"/>
              <a:gd name="connsiteX0" fmla="*/ 2496505 w 2496505"/>
              <a:gd name="connsiteY0" fmla="*/ 27484 h 475106"/>
              <a:gd name="connsiteX1" fmla="*/ 1211961 w 2496505"/>
              <a:gd name="connsiteY1" fmla="*/ 34519 h 475106"/>
              <a:gd name="connsiteX2" fmla="*/ 0 w 2496505"/>
              <a:gd name="connsiteY2" fmla="*/ 475106 h 475106"/>
              <a:gd name="connsiteX0" fmla="*/ 2496505 w 2496505"/>
              <a:gd name="connsiteY0" fmla="*/ 27484 h 475106"/>
              <a:gd name="connsiteX1" fmla="*/ 1211961 w 2496505"/>
              <a:gd name="connsiteY1" fmla="*/ 34519 h 475106"/>
              <a:gd name="connsiteX2" fmla="*/ 0 w 2496505"/>
              <a:gd name="connsiteY2" fmla="*/ 475106 h 475106"/>
              <a:gd name="connsiteX0" fmla="*/ 2496505 w 2496505"/>
              <a:gd name="connsiteY0" fmla="*/ 45038 h 492660"/>
              <a:gd name="connsiteX1" fmla="*/ 1211961 w 2496505"/>
              <a:gd name="connsiteY1" fmla="*/ 52073 h 492660"/>
              <a:gd name="connsiteX2" fmla="*/ 0 w 2496505"/>
              <a:gd name="connsiteY2" fmla="*/ 492660 h 492660"/>
              <a:gd name="connsiteX0" fmla="*/ 2496505 w 2496505"/>
              <a:gd name="connsiteY0" fmla="*/ 34776 h 482398"/>
              <a:gd name="connsiteX1" fmla="*/ 1211961 w 2496505"/>
              <a:gd name="connsiteY1" fmla="*/ 41811 h 482398"/>
              <a:gd name="connsiteX2" fmla="*/ 0 w 2496505"/>
              <a:gd name="connsiteY2" fmla="*/ 482398 h 48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6505" h="482398">
                <a:moveTo>
                  <a:pt x="2496505" y="34776"/>
                </a:moveTo>
                <a:cubicBezTo>
                  <a:pt x="2042731" y="-20039"/>
                  <a:pt x="1448894" y="-4213"/>
                  <a:pt x="1211961" y="41811"/>
                </a:cubicBezTo>
                <a:cubicBezTo>
                  <a:pt x="975028" y="87835"/>
                  <a:pt x="705868" y="149778"/>
                  <a:pt x="0" y="482398"/>
                </a:cubicBezTo>
              </a:path>
            </a:pathLst>
          </a:custGeom>
          <a:noFill/>
          <a:ln w="25400">
            <a:solidFill>
              <a:schemeClr val="bg1">
                <a:lumMod val="85000"/>
              </a:schemeClr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1" name="Рисунок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83" y="3070945"/>
            <a:ext cx="279331" cy="22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2365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1809751"/>
            <a:ext cx="6062472" cy="251117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Перечисления, уточняющие модель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199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Классическое создание тест-модели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7979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1809751"/>
            <a:ext cx="6062472" cy="251117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Перечисления, уточняющие модель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747" y="1809751"/>
            <a:ext cx="4472559" cy="47697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199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Классическое создание тест-модели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" name="Picture 2" descr="Heart, like, love icon - Free download on Iconfind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341" y="1277938"/>
            <a:ext cx="825500" cy="82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970840" y="1429078"/>
            <a:ext cx="331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>
                    <a:lumMod val="85000"/>
                  </a:schemeClr>
                </a:solidFill>
              </a:rPr>
              <a:t>TestDataCreator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6724459" y="1429078"/>
            <a:ext cx="18510" cy="502887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259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61" y="1509712"/>
            <a:ext cx="4353687" cy="1664208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319" y="3763304"/>
            <a:ext cx="5616702" cy="222885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61" y="3763304"/>
            <a:ext cx="5616702" cy="2511171"/>
          </a:xfrm>
          <a:prstGeom prst="rect">
            <a:avLst/>
          </a:prstGeom>
        </p:spPr>
      </p:pic>
      <p:cxnSp>
        <p:nvCxnSpPr>
          <p:cNvPr id="23" name="Прямая соединительная линия 22"/>
          <p:cNvCxnSpPr/>
          <p:nvPr/>
        </p:nvCxnSpPr>
        <p:spPr>
          <a:xfrm>
            <a:off x="6082014" y="1509712"/>
            <a:ext cx="9525" cy="438626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Java Logo PNG Transparent (1) – Brands Logo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430" y="2849410"/>
            <a:ext cx="1403351" cy="140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le:Kotlin Icon.png - Wikimedia Comm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486" y="3260772"/>
            <a:ext cx="954244" cy="95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Генераторы тестовых моделей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9319" y="1509712"/>
            <a:ext cx="5497830" cy="166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063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085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Здоровья!</a:t>
            </a:r>
            <a:br>
              <a:rPr lang="ru-RU" sz="8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Добра!</a:t>
            </a:r>
            <a:br>
              <a:rPr lang="ru-RU" sz="8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Любви!</a:t>
            </a:r>
            <a:br>
              <a:rPr lang="ru-RU" sz="8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И процветания!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9640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/>
          </a:bodyPr>
          <a:lstStyle/>
          <a:p>
            <a:pPr algn="ctr"/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Ответы на разминку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5746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8648128" y="244991"/>
            <a:ext cx="871451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1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CDBB89B-1FD5-4F31-8D7E-E24AB6DBC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78" y="108013"/>
            <a:ext cx="6166485" cy="664197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462EDD-42AF-4866-B330-8E75AE16C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257" y="2336863"/>
            <a:ext cx="7087743" cy="441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872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814" y="299951"/>
            <a:ext cx="7191375" cy="632460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3103049" y="332452"/>
            <a:ext cx="74121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36" y="1881144"/>
            <a:ext cx="4352925" cy="45529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73" y="224314"/>
            <a:ext cx="1656830" cy="165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64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3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392" y="1690688"/>
            <a:ext cx="9150841" cy="437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534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566151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Ответы на возможные вопросы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8178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Apache Commons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0B4289-876C-435F-B07D-8012455BF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760845" cy="441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0889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Guava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BFB8060-9FAB-4BC3-BC8F-FCE5E62B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7269"/>
            <a:ext cx="12192000" cy="412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2622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valueOf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(Class, name)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233ADD8-A503-41B8-A5B2-2A96A8EB4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11" y="1406378"/>
            <a:ext cx="9153144" cy="524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007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Байткод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valueOf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(name)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F134DE-0E31-4292-AD5F-1F2F1CA90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3" y="1356169"/>
            <a:ext cx="11560302" cy="414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476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8EDE7-49F5-4280-940C-AA566739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Как выглядит </a:t>
            </a: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байткод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котлиновских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перечислений?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0225"/>
            <a:ext cx="7117461" cy="27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52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публичном </a:t>
            </a:r>
            <a:r>
              <a:rPr lang="en-US" sz="3600" dirty="0">
                <a:solidFill>
                  <a:srgbClr val="00B050"/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6608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9262</TotalTime>
  <Words>693</Words>
  <Application>Microsoft Office PowerPoint</Application>
  <PresentationFormat>Широкоэкранный</PresentationFormat>
  <Paragraphs>304</Paragraphs>
  <Slides>86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86</vt:i4>
      </vt:variant>
    </vt:vector>
  </HeadingPairs>
  <TitlesOfParts>
    <vt:vector size="90" baseType="lpstr">
      <vt:lpstr>Arial</vt:lpstr>
      <vt:lpstr>Calibri</vt:lpstr>
      <vt:lpstr>Calibri Light</vt:lpstr>
      <vt:lpstr>Тема Office</vt:lpstr>
      <vt:lpstr>Презентация PowerPoint</vt:lpstr>
      <vt:lpstr>Представление себя</vt:lpstr>
      <vt:lpstr>Effective Enums</vt:lpstr>
      <vt:lpstr>Презентация PowerPoint</vt:lpstr>
      <vt:lpstr>Разминка 1</vt:lpstr>
      <vt:lpstr>Разминка 1</vt:lpstr>
      <vt:lpstr>Разминка 2</vt:lpstr>
      <vt:lpstr>Разминка 3</vt:lpstr>
      <vt:lpstr>Презентация PowerPoint</vt:lpstr>
      <vt:lpstr>JPoint 2021</vt:lpstr>
      <vt:lpstr>Презентация PowerPoint</vt:lpstr>
      <vt:lpstr>Презентация PowerPoint</vt:lpstr>
      <vt:lpstr>Отдача перечислений</vt:lpstr>
      <vt:lpstr>Презентация PowerPoint</vt:lpstr>
      <vt:lpstr>Google ReCaptcha</vt:lpstr>
      <vt:lpstr>Google ReCaptcha API</vt:lpstr>
      <vt:lpstr>Исходная реализация</vt:lpstr>
      <vt:lpstr>Получение незадокументированного значения</vt:lpstr>
      <vt:lpstr>Добавление незадокументированного значения</vt:lpstr>
      <vt:lpstr>Добавление UNEXPECTED значения</vt:lpstr>
      <vt:lpstr>Презентация PowerPoint</vt:lpstr>
      <vt:lpstr>Презентация PowerPoint</vt:lpstr>
      <vt:lpstr>JSON</vt:lpstr>
      <vt:lpstr>Почему ваш JSON на меня орет?</vt:lpstr>
      <vt:lpstr>Презентация PowerPoint</vt:lpstr>
      <vt:lpstr>OpenAPI и библиотека springdoc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Получение перечисления по значению</vt:lpstr>
      <vt:lpstr>По названию без расширения </vt:lpstr>
      <vt:lpstr>По названию с расширением</vt:lpstr>
      <vt:lpstr>Guava</vt:lpstr>
      <vt:lpstr>Замер перфоманса с помощью JMH</vt:lpstr>
      <vt:lpstr>Получение перечисления по параметру</vt:lpstr>
      <vt:lpstr>Получение перечисления по параметру</vt:lpstr>
      <vt:lpstr>Через Stream</vt:lpstr>
      <vt:lpstr>Кэш в виде мапы</vt:lpstr>
      <vt:lpstr>Сравнение производительности</vt:lpstr>
      <vt:lpstr>Алгоритм  выбора  решения</vt:lpstr>
      <vt:lpstr>Презентация PowerPoint</vt:lpstr>
      <vt:lpstr>Классический Singleton</vt:lpstr>
      <vt:lpstr>Enum Singleton</vt:lpstr>
      <vt:lpstr>Laziness</vt:lpstr>
      <vt:lpstr>Мутабельность</vt:lpstr>
      <vt:lpstr>Singleton enum как Spring Bean</vt:lpstr>
      <vt:lpstr>Фабрика enum Spring Bean</vt:lpstr>
      <vt:lpstr>Презентация PowerPoint</vt:lpstr>
      <vt:lpstr>Что там у котлинистов?</vt:lpstr>
      <vt:lpstr>Презентация PowerPoint</vt:lpstr>
      <vt:lpstr>Презентация PowerPoint</vt:lpstr>
      <vt:lpstr>Презентация PowerPoint</vt:lpstr>
      <vt:lpstr>ИНН</vt:lpstr>
      <vt:lpstr>Валидация ИНН</vt:lpstr>
      <vt:lpstr>Перечисление с логикой валидации</vt:lpstr>
      <vt:lpstr>Интерфейс знает свои реализации</vt:lpstr>
      <vt:lpstr>Минутка саморекламы</vt:lpstr>
      <vt:lpstr>Презентация PowerPoint</vt:lpstr>
      <vt:lpstr>Проход по различным значениям перечисления</vt:lpstr>
      <vt:lpstr>Генерация различных видов тестовых моделей</vt:lpstr>
      <vt:lpstr>Перечисления, уточняющие модель</vt:lpstr>
      <vt:lpstr>Перечисления, уточняющие модель</vt:lpstr>
      <vt:lpstr>Генераторы тестовых моделей</vt:lpstr>
      <vt:lpstr>Презентация PowerPoint</vt:lpstr>
      <vt:lpstr>Здоровья! Добра! Любви! И процветания!</vt:lpstr>
      <vt:lpstr>Ответы на разминку</vt:lpstr>
      <vt:lpstr>1</vt:lpstr>
      <vt:lpstr>Презентация PowerPoint</vt:lpstr>
      <vt:lpstr>Презентация PowerPoint</vt:lpstr>
      <vt:lpstr>Ответы на возможные вопросы</vt:lpstr>
      <vt:lpstr>Реализация Apache Commons</vt:lpstr>
      <vt:lpstr>Реализация Guava</vt:lpstr>
      <vt:lpstr>Реализация valueOf(Class, name)</vt:lpstr>
      <vt:lpstr>Байткод valueOf(name)</vt:lpstr>
      <vt:lpstr>Как выглядит байткод котлиновских перечислений?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Enums</dc:title>
  <dc:creator>Пользователь Windows</dc:creator>
  <cp:lastModifiedBy>Пользователь Windows</cp:lastModifiedBy>
  <cp:revision>128</cp:revision>
  <dcterms:created xsi:type="dcterms:W3CDTF">2021-07-21T11:09:59Z</dcterms:created>
  <dcterms:modified xsi:type="dcterms:W3CDTF">2021-08-15T08:17:48Z</dcterms:modified>
</cp:coreProperties>
</file>